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5143500" type="screen16x9"/>
  <p:notesSz cx="6858000" cy="9144000"/>
  <p:embeddedFontLst>
    <p:embeddedFont>
      <p:font typeface="Open Sans" panose="020B0606030504020204" pitchFamily="34" charset="0"/>
      <p:regular r:id="rId12"/>
      <p:bold r:id="rId13"/>
      <p:italic r:id="rId14"/>
      <p:boldItalic r:id="rId15"/>
    </p:embeddedFont>
    <p:embeddedFont>
      <p:font typeface="PT Sans Narrow" panose="020B0506020203020204" pitchFamily="34" charset="77"/>
      <p:regular r:id="rId16"/>
      <p:bold r:id="rId1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7"/>
    <p:restoredTop sz="94694"/>
  </p:normalViewPr>
  <p:slideViewPr>
    <p:cSldViewPr snapToGrid="0">
      <p:cViewPr varScale="1">
        <p:scale>
          <a:sx n="161" d="100"/>
          <a:sy n="161" d="100"/>
        </p:scale>
        <p:origin x="480" y="36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9e1911b13f_0_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9e1911b13f_0_6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39e1911b13f_0_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39e1911b13f_0_8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39e1911b13f_0_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39e1911b13f_0_7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39e1911b13f_0_8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39e1911b13f_0_8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9e1911b13f_0_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39e1911b13f_0_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39e1911b13f_0_9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39e1911b13f_0_9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39e1911b13f_0_7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39e1911b13f_0_7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39e1911b13f_0_9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39e1911b13f_0_9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2"/>
          <p:cNvCxnSpPr/>
          <p:nvPr/>
        </p:nvCxnSpPr>
        <p:spPr>
          <a:xfrm>
            <a:off x="7007735" y="3176888"/>
            <a:ext cx="562200" cy="0"/>
          </a:xfrm>
          <a:prstGeom prst="straightConnector1">
            <a:avLst/>
          </a:prstGeom>
          <a:noFill/>
          <a:ln w="7620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1" name="Google Shape;11;p2"/>
          <p:cNvCxnSpPr/>
          <p:nvPr/>
        </p:nvCxnSpPr>
        <p:spPr>
          <a:xfrm>
            <a:off x="1575035" y="3158252"/>
            <a:ext cx="562200" cy="0"/>
          </a:xfrm>
          <a:prstGeom prst="straightConnector1">
            <a:avLst/>
          </a:prstGeom>
          <a:noFill/>
          <a:ln w="7620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12" name="Google Shape;12;p2"/>
          <p:cNvGrpSpPr/>
          <p:nvPr/>
        </p:nvGrpSpPr>
        <p:grpSpPr>
          <a:xfrm>
            <a:off x="1004144" y="1022025"/>
            <a:ext cx="7136668" cy="152400"/>
            <a:chOff x="1346429" y="1011300"/>
            <a:chExt cx="6452100" cy="152400"/>
          </a:xfrm>
        </p:grpSpPr>
        <p:cxnSp>
          <p:nvCxnSpPr>
            <p:cNvPr id="13" name="Google Shape;13;p2"/>
            <p:cNvCxnSpPr/>
            <p:nvPr/>
          </p:nvCxnSpPr>
          <p:spPr>
            <a:xfrm rot="10800000">
              <a:off x="1346429" y="1011300"/>
              <a:ext cx="6452100" cy="0"/>
            </a:xfrm>
            <a:prstGeom prst="straightConnector1">
              <a:avLst/>
            </a:prstGeom>
            <a:noFill/>
            <a:ln w="762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4" name="Google Shape;14;p2"/>
            <p:cNvCxnSpPr/>
            <p:nvPr/>
          </p:nvCxnSpPr>
          <p:spPr>
            <a:xfrm rot="10800000">
              <a:off x="1346429" y="1163700"/>
              <a:ext cx="64521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grpSp>
        <p:nvGrpSpPr>
          <p:cNvPr id="15" name="Google Shape;15;p2"/>
          <p:cNvGrpSpPr/>
          <p:nvPr/>
        </p:nvGrpSpPr>
        <p:grpSpPr>
          <a:xfrm>
            <a:off x="1004151" y="3969100"/>
            <a:ext cx="7136668" cy="152400"/>
            <a:chOff x="1346435" y="3969088"/>
            <a:chExt cx="6452100" cy="152400"/>
          </a:xfrm>
        </p:grpSpPr>
        <p:cxnSp>
          <p:nvCxnSpPr>
            <p:cNvPr id="16" name="Google Shape;16;p2"/>
            <p:cNvCxnSpPr/>
            <p:nvPr/>
          </p:nvCxnSpPr>
          <p:spPr>
            <a:xfrm>
              <a:off x="1346435" y="4121488"/>
              <a:ext cx="6452100" cy="0"/>
            </a:xfrm>
            <a:prstGeom prst="straightConnector1">
              <a:avLst/>
            </a:prstGeom>
            <a:noFill/>
            <a:ln w="762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7" name="Google Shape;17;p2"/>
            <p:cNvCxnSpPr/>
            <p:nvPr/>
          </p:nvCxnSpPr>
          <p:spPr>
            <a:xfrm>
              <a:off x="1346435" y="3969088"/>
              <a:ext cx="64521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sp>
        <p:nvSpPr>
          <p:cNvPr id="18" name="Google Shape;18;p2"/>
          <p:cNvSpPr txBox="1">
            <a:spLocks noGrp="1"/>
          </p:cNvSpPr>
          <p:nvPr>
            <p:ph type="ctrTitle"/>
          </p:nvPr>
        </p:nvSpPr>
        <p:spPr>
          <a:xfrm>
            <a:off x="1004150" y="1751764"/>
            <a:ext cx="7136700" cy="102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subTitle" idx="1"/>
          </p:nvPr>
        </p:nvSpPr>
        <p:spPr>
          <a:xfrm>
            <a:off x="2137225" y="2850039"/>
            <a:ext cx="48705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1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57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304850"/>
            <a:ext cx="8520600" cy="153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8" name="Google Shape;58;p11"/>
          <p:cNvSpPr txBox="1">
            <a:spLocks noGrp="1"/>
          </p:cNvSpPr>
          <p:nvPr>
            <p:ph type="body" idx="1"/>
          </p:nvPr>
        </p:nvSpPr>
        <p:spPr>
          <a:xfrm>
            <a:off x="311700" y="2995650"/>
            <a:ext cx="8520600" cy="107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9" name="Google Shape;59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/>
          <p:nvPr/>
        </p:nvSpPr>
        <p:spPr>
          <a:xfrm>
            <a:off x="-50" y="2571900"/>
            <a:ext cx="9144000" cy="2571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title"/>
          </p:nvPr>
        </p:nvSpPr>
        <p:spPr>
          <a:xfrm>
            <a:off x="311700" y="814800"/>
            <a:ext cx="8571300" cy="94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1"/>
          </p:nvPr>
        </p:nvSpPr>
        <p:spPr>
          <a:xfrm>
            <a:off x="311700" y="1266175"/>
            <a:ext cx="39999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body" idx="2"/>
          </p:nvPr>
        </p:nvSpPr>
        <p:spPr>
          <a:xfrm>
            <a:off x="4832400" y="1266175"/>
            <a:ext cx="39999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6"/>
        </a:solidFill>
        <a:effectLst/>
      </p:bgPr>
    </p:bg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136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47" name="Google Shape;47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8" name="Google Shape;48;p9"/>
          <p:cNvSpPr txBox="1">
            <a:spLocks noGrp="1"/>
          </p:cNvSpPr>
          <p:nvPr>
            <p:ph type="title"/>
          </p:nvPr>
        </p:nvSpPr>
        <p:spPr>
          <a:xfrm>
            <a:off x="265500" y="1039675"/>
            <a:ext cx="4045200" cy="1675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subTitle" idx="1"/>
          </p:nvPr>
        </p:nvSpPr>
        <p:spPr>
          <a:xfrm>
            <a:off x="265500" y="27268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 txBox="1">
            <a:spLocks noGrp="1"/>
          </p:cNvSpPr>
          <p:nvPr>
            <p:ph type="body" idx="1"/>
          </p:nvPr>
        </p:nvSpPr>
        <p:spPr>
          <a:xfrm>
            <a:off x="311700" y="4230725"/>
            <a:ext cx="5998800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T Sans Narrow"/>
              <a:buNone/>
              <a:defRPr sz="2400">
                <a:latin typeface="PT Sans Narrow"/>
                <a:ea typeface="PT Sans Narrow"/>
                <a:cs typeface="PT Sans Narrow"/>
                <a:sym typeface="PT Sans Narrow"/>
              </a:defRPr>
            </a:lvl1pPr>
          </a:lstStyle>
          <a:p>
            <a:endParaRPr/>
          </a:p>
        </p:txBody>
      </p:sp>
      <p:sp>
        <p:nvSpPr>
          <p:cNvPr id="54" name="Google Shape;54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tropic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Char char="●"/>
              <a:defRPr sz="18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presentation/d/1igD_eVFCgK7ZXAbkJiaO8gxHf-NnMsYjIPLx2zdOtrM/edit?slide=id.g3849d60ce43_0_6#slide=id.g3849d60ce43_0_6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3"/>
          <p:cNvSpPr txBox="1">
            <a:spLocks noGrp="1"/>
          </p:cNvSpPr>
          <p:nvPr>
            <p:ph type="ctrTitle"/>
          </p:nvPr>
        </p:nvSpPr>
        <p:spPr>
          <a:xfrm>
            <a:off x="1004150" y="1751764"/>
            <a:ext cx="7136700" cy="102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Unpacking NC CASE 2025</a:t>
            </a:r>
            <a:endParaRPr/>
          </a:p>
        </p:txBody>
      </p:sp>
      <p:sp>
        <p:nvSpPr>
          <p:cNvPr id="67" name="Google Shape;67;p13"/>
          <p:cNvSpPr txBox="1">
            <a:spLocks noGrp="1"/>
          </p:cNvSpPr>
          <p:nvPr>
            <p:ph type="subTitle" idx="1"/>
          </p:nvPr>
        </p:nvSpPr>
        <p:spPr>
          <a:xfrm>
            <a:off x="2137225" y="2850039"/>
            <a:ext cx="48705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NC CASE EXECUTIVE BOARD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4"/>
          <p:cNvSpPr txBox="1">
            <a:spLocks noGrp="1"/>
          </p:cNvSpPr>
          <p:nvPr>
            <p:ph type="title"/>
          </p:nvPr>
        </p:nvSpPr>
        <p:spPr>
          <a:xfrm>
            <a:off x="311700" y="814800"/>
            <a:ext cx="8571300" cy="94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Compliance &amp; Navigation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Major Points</a:t>
            </a:r>
            <a:endParaRPr/>
          </a:p>
        </p:txBody>
      </p:sp>
      <p:sp>
        <p:nvSpPr>
          <p:cNvPr id="78" name="Google Shape;78;p15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Responding to Parents &amp; Advocates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Placement-Comparable Services and LRE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Prior Written Notice Documentation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Prepare don’t Predetermine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Get to the IEP Table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6"/>
          <p:cNvSpPr txBox="1">
            <a:spLocks noGrp="1"/>
          </p:cNvSpPr>
          <p:nvPr>
            <p:ph type="title"/>
          </p:nvPr>
        </p:nvSpPr>
        <p:spPr>
          <a:xfrm>
            <a:off x="311700" y="814800"/>
            <a:ext cx="8571300" cy="94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Behavioral Topics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Major Points</a:t>
            </a:r>
            <a:endParaRPr/>
          </a:p>
        </p:txBody>
      </p:sp>
      <p:sp>
        <p:nvSpPr>
          <p:cNvPr id="89" name="Google Shape;89;p17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SRO Involvement with SWD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Appropriate MDR’s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FBAs/BIPs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Outside Behavioral Providers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Removal of SWD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Homebound &amp; Modified Day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School Refusal &amp; Anxiety as an Increasing Issue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Obligations for evaluation and programming for behaviors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Navigating School Safety Policies &amp; Realities 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8"/>
          <p:cNvSpPr txBox="1">
            <a:spLocks noGrp="1"/>
          </p:cNvSpPr>
          <p:nvPr>
            <p:ph type="title"/>
          </p:nvPr>
        </p:nvSpPr>
        <p:spPr>
          <a:xfrm>
            <a:off x="311700" y="814800"/>
            <a:ext cx="8571300" cy="94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Section 504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Major Points</a:t>
            </a:r>
            <a:endParaRPr/>
          </a:p>
        </p:txBody>
      </p:sp>
      <p:sp>
        <p:nvSpPr>
          <p:cNvPr id="100" name="Google Shape;100;p19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Clear processes for identification and eligibility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Understanding the link between Section 504 eligibility and possible eligibility for special education services under the IDEA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Accommodations/Modifications provide ACCESS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Remember FAPE, LRE are Section 504 requirements as well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Discipline protections are the same as under the IDEA and can require Manifestation Determination Reviews</a:t>
            </a:r>
            <a:endParaRPr/>
          </a:p>
          <a:p>
            <a:pPr marL="45720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0"/>
          <p:cNvSpPr txBox="1">
            <a:spLocks noGrp="1"/>
          </p:cNvSpPr>
          <p:nvPr>
            <p:ph type="title"/>
          </p:nvPr>
        </p:nvSpPr>
        <p:spPr>
          <a:xfrm>
            <a:off x="311700" y="814800"/>
            <a:ext cx="8571300" cy="94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rgbClr val="FF990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Advocacy</a:t>
            </a:r>
            <a:endParaRPr>
              <a:solidFill>
                <a:srgbClr val="FF99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Major Points</a:t>
            </a:r>
            <a:endParaRPr/>
          </a:p>
        </p:txBody>
      </p:sp>
      <p:sp>
        <p:nvSpPr>
          <p:cNvPr id="111" name="Google Shape;111;p21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Know your local policies and district rules/expectations</a:t>
            </a:r>
            <a:endParaRPr sz="240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Educate yourself on the topics</a:t>
            </a:r>
            <a:endParaRPr sz="240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Be Prepared</a:t>
            </a:r>
            <a:endParaRPr sz="240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Use Vetted Resources</a:t>
            </a:r>
            <a:endParaRPr sz="240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Get involved with organizations that advance the work</a:t>
            </a:r>
            <a:endParaRPr sz="2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ropic">
  <a:themeElements>
    <a:clrScheme name="Tropic">
      <a:dk1>
        <a:srgbClr val="A1E8D9"/>
      </a:dk1>
      <a:lt1>
        <a:srgbClr val="FFFFFF"/>
      </a:lt1>
      <a:dk2>
        <a:srgbClr val="695D46"/>
      </a:dk2>
      <a:lt2>
        <a:srgbClr val="B3A77D"/>
      </a:lt2>
      <a:accent1>
        <a:srgbClr val="EF6C00"/>
      </a:accent1>
      <a:accent2>
        <a:srgbClr val="CE93D8"/>
      </a:accent2>
      <a:accent3>
        <a:srgbClr val="4DB6AC"/>
      </a:accent3>
      <a:accent4>
        <a:srgbClr val="FF9800"/>
      </a:accent4>
      <a:accent5>
        <a:srgbClr val="009668"/>
      </a:accent5>
      <a:accent6>
        <a:srgbClr val="EEFF41"/>
      </a:accent6>
      <a:hlink>
        <a:srgbClr val="009668"/>
      </a:hlink>
      <a:folHlink>
        <a:srgbClr val="00966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165</Words>
  <Application>Microsoft Macintosh PowerPoint</Application>
  <PresentationFormat>On-screen Show (16:9)</PresentationFormat>
  <Paragraphs>34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Open Sans</vt:lpstr>
      <vt:lpstr>Arial</vt:lpstr>
      <vt:lpstr>PT Sans Narrow</vt:lpstr>
      <vt:lpstr>Tropic</vt:lpstr>
      <vt:lpstr>Unpacking NC CASE 2025</vt:lpstr>
      <vt:lpstr>Compliance &amp; Navigation</vt:lpstr>
      <vt:lpstr>Major Points</vt:lpstr>
      <vt:lpstr>Behavioral Topics</vt:lpstr>
      <vt:lpstr>Major Points</vt:lpstr>
      <vt:lpstr>Section 504</vt:lpstr>
      <vt:lpstr>Major Points</vt:lpstr>
      <vt:lpstr>Advocacy</vt:lpstr>
      <vt:lpstr>Major Points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Owens, Teresa</cp:lastModifiedBy>
  <cp:revision>1</cp:revision>
  <dcterms:modified xsi:type="dcterms:W3CDTF">2025-10-31T12:15:04Z</dcterms:modified>
</cp:coreProperties>
</file>